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Bangers" charset="1" panose="00000500000000000000"/>
      <p:regular r:id="rId15"/>
    </p:embeddedFont>
    <p:embeddedFont>
      <p:font typeface="Lobster" charset="1" panose="000005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11" Target="../media/image11.pn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 Id="rId9"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D4331"/>
        </a:solidFill>
      </p:bgPr>
    </p:bg>
    <p:spTree>
      <p:nvGrpSpPr>
        <p:cNvPr id="1" name=""/>
        <p:cNvGrpSpPr/>
        <p:nvPr/>
      </p:nvGrpSpPr>
      <p:grpSpPr>
        <a:xfrm>
          <a:off x="0" y="0"/>
          <a:ext cx="0" cy="0"/>
          <a:chOff x="0" y="0"/>
          <a:chExt cx="0" cy="0"/>
        </a:xfrm>
      </p:grpSpPr>
      <p:sp>
        <p:nvSpPr>
          <p:cNvPr name="Freeform 2" id="2"/>
          <p:cNvSpPr/>
          <p:nvPr/>
        </p:nvSpPr>
        <p:spPr>
          <a:xfrm flipH="false" flipV="false" rot="116961">
            <a:off x="1211747" y="857014"/>
            <a:ext cx="15962248" cy="11033904"/>
          </a:xfrm>
          <a:custGeom>
            <a:avLst/>
            <a:gdLst/>
            <a:ahLst/>
            <a:cxnLst/>
            <a:rect r="r" b="b" t="t" l="l"/>
            <a:pathLst>
              <a:path h="11033904" w="15962248">
                <a:moveTo>
                  <a:pt x="0" y="0"/>
                </a:moveTo>
                <a:lnTo>
                  <a:pt x="15962247" y="0"/>
                </a:lnTo>
                <a:lnTo>
                  <a:pt x="15962247" y="11033903"/>
                </a:lnTo>
                <a:lnTo>
                  <a:pt x="0" y="11033903"/>
                </a:lnTo>
                <a:lnTo>
                  <a:pt x="0" y="0"/>
                </a:lnTo>
                <a:close/>
              </a:path>
            </a:pathLst>
          </a:custGeom>
          <a:blipFill>
            <a:blip r:embed="rId2"/>
            <a:stretch>
              <a:fillRect l="0" t="0" r="0" b="0"/>
            </a:stretch>
          </a:blipFill>
        </p:spPr>
      </p:sp>
      <p:sp>
        <p:nvSpPr>
          <p:cNvPr name="TextBox 3" id="3"/>
          <p:cNvSpPr txBox="true"/>
          <p:nvPr/>
        </p:nvSpPr>
        <p:spPr>
          <a:xfrm rot="0">
            <a:off x="2810564" y="3553454"/>
            <a:ext cx="12666872" cy="3785532"/>
          </a:xfrm>
          <a:prstGeom prst="rect">
            <a:avLst/>
          </a:prstGeom>
        </p:spPr>
        <p:txBody>
          <a:bodyPr anchor="t" rtlCol="false" tIns="0" lIns="0" bIns="0" rIns="0">
            <a:spAutoFit/>
          </a:bodyPr>
          <a:lstStyle/>
          <a:p>
            <a:pPr algn="ctr">
              <a:lnSpc>
                <a:spcPts val="7835"/>
              </a:lnSpc>
            </a:pPr>
            <a:r>
              <a:rPr lang="en-US" sz="6697" spc="529">
                <a:solidFill>
                  <a:srgbClr val="2D1F13"/>
                </a:solidFill>
                <a:latin typeface="Bangers"/>
                <a:ea typeface="Bangers"/>
                <a:cs typeface="Bangers"/>
                <a:sym typeface="Bangers"/>
              </a:rPr>
              <a:t>XÂY DỰNG HỆ THỐNG PHÁT TRIỂN MÔ HÌNH PHÂN LOẠI ẢNH ĐỂ NHẬN DIỆN CÁC LOÀI ĐỘNG VẬT</a:t>
            </a:r>
          </a:p>
          <a:p>
            <a:pPr algn="ctr">
              <a:lnSpc>
                <a:spcPts val="5022"/>
              </a:lnSpc>
            </a:pPr>
          </a:p>
        </p:txBody>
      </p:sp>
      <p:sp>
        <p:nvSpPr>
          <p:cNvPr name="TextBox 4" id="4"/>
          <p:cNvSpPr txBox="true"/>
          <p:nvPr/>
        </p:nvSpPr>
        <p:spPr>
          <a:xfrm rot="0">
            <a:off x="8072024" y="8682880"/>
            <a:ext cx="11721636" cy="715645"/>
          </a:xfrm>
          <a:prstGeom prst="rect">
            <a:avLst/>
          </a:prstGeom>
        </p:spPr>
        <p:txBody>
          <a:bodyPr anchor="t" rtlCol="false" tIns="0" lIns="0" bIns="0" rIns="0">
            <a:spAutoFit/>
          </a:bodyPr>
          <a:lstStyle/>
          <a:p>
            <a:pPr algn="ctr">
              <a:lnSpc>
                <a:spcPts val="5300"/>
              </a:lnSpc>
            </a:pPr>
            <a:r>
              <a:rPr lang="en-US" sz="5300">
                <a:solidFill>
                  <a:srgbClr val="2D1F13"/>
                </a:solidFill>
                <a:latin typeface="Bangers"/>
                <a:ea typeface="Bangers"/>
                <a:cs typeface="Bangers"/>
                <a:sym typeface="Bangers"/>
              </a:rPr>
              <a:t>Nhóm 15</a:t>
            </a:r>
          </a:p>
        </p:txBody>
      </p:sp>
      <p:sp>
        <p:nvSpPr>
          <p:cNvPr name="Freeform 5" id="5"/>
          <p:cNvSpPr/>
          <p:nvPr/>
        </p:nvSpPr>
        <p:spPr>
          <a:xfrm flipH="false" flipV="false" rot="0">
            <a:off x="-1976263" y="1028700"/>
            <a:ext cx="5505783" cy="10437502"/>
          </a:xfrm>
          <a:custGeom>
            <a:avLst/>
            <a:gdLst/>
            <a:ahLst/>
            <a:cxnLst/>
            <a:rect r="r" b="b" t="t" l="l"/>
            <a:pathLst>
              <a:path h="10437502" w="5505783">
                <a:moveTo>
                  <a:pt x="0" y="0"/>
                </a:moveTo>
                <a:lnTo>
                  <a:pt x="5505782" y="0"/>
                </a:lnTo>
                <a:lnTo>
                  <a:pt x="5505782" y="10437502"/>
                </a:lnTo>
                <a:lnTo>
                  <a:pt x="0" y="10437502"/>
                </a:lnTo>
                <a:lnTo>
                  <a:pt x="0" y="0"/>
                </a:lnTo>
                <a:close/>
              </a:path>
            </a:pathLst>
          </a:custGeom>
          <a:blipFill>
            <a:blip r:embed="rId3"/>
            <a:stretch>
              <a:fillRect l="0" t="0" r="0" b="0"/>
            </a:stretch>
          </a:blipFill>
        </p:spPr>
      </p:sp>
      <p:sp>
        <p:nvSpPr>
          <p:cNvPr name="Freeform 6" id="6"/>
          <p:cNvSpPr/>
          <p:nvPr/>
        </p:nvSpPr>
        <p:spPr>
          <a:xfrm flipH="true" flipV="false" rot="0">
            <a:off x="15004818" y="5601593"/>
            <a:ext cx="3242696" cy="5991124"/>
          </a:xfrm>
          <a:custGeom>
            <a:avLst/>
            <a:gdLst/>
            <a:ahLst/>
            <a:cxnLst/>
            <a:rect r="r" b="b" t="t" l="l"/>
            <a:pathLst>
              <a:path h="5991124" w="3242696">
                <a:moveTo>
                  <a:pt x="3242696" y="0"/>
                </a:moveTo>
                <a:lnTo>
                  <a:pt x="0" y="0"/>
                </a:lnTo>
                <a:lnTo>
                  <a:pt x="0" y="5991124"/>
                </a:lnTo>
                <a:lnTo>
                  <a:pt x="3242696" y="5991124"/>
                </a:lnTo>
                <a:lnTo>
                  <a:pt x="3242696"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3D4331"/>
        </a:solidFill>
      </p:bgPr>
    </p:bg>
    <p:spTree>
      <p:nvGrpSpPr>
        <p:cNvPr id="1" name=""/>
        <p:cNvGrpSpPr/>
        <p:nvPr/>
      </p:nvGrpSpPr>
      <p:grpSpPr>
        <a:xfrm>
          <a:off x="0" y="0"/>
          <a:ext cx="0" cy="0"/>
          <a:chOff x="0" y="0"/>
          <a:chExt cx="0" cy="0"/>
        </a:xfrm>
      </p:grpSpPr>
      <p:sp>
        <p:nvSpPr>
          <p:cNvPr name="Freeform 2" id="2"/>
          <p:cNvSpPr/>
          <p:nvPr/>
        </p:nvSpPr>
        <p:spPr>
          <a:xfrm flipH="false" flipV="false" rot="116961">
            <a:off x="443570" y="-1225081"/>
            <a:ext cx="17397642" cy="12026120"/>
          </a:xfrm>
          <a:custGeom>
            <a:avLst/>
            <a:gdLst/>
            <a:ahLst/>
            <a:cxnLst/>
            <a:rect r="r" b="b" t="t" l="l"/>
            <a:pathLst>
              <a:path h="12026120" w="17397642">
                <a:moveTo>
                  <a:pt x="0" y="0"/>
                </a:moveTo>
                <a:lnTo>
                  <a:pt x="17397641" y="0"/>
                </a:lnTo>
                <a:lnTo>
                  <a:pt x="17397641" y="12026120"/>
                </a:lnTo>
                <a:lnTo>
                  <a:pt x="0" y="12026120"/>
                </a:lnTo>
                <a:lnTo>
                  <a:pt x="0" y="0"/>
                </a:lnTo>
                <a:close/>
              </a:path>
            </a:pathLst>
          </a:custGeom>
          <a:blipFill>
            <a:blip r:embed="rId2"/>
            <a:stretch>
              <a:fillRect l="0" t="0" r="0" b="0"/>
            </a:stretch>
          </a:blipFill>
        </p:spPr>
      </p:sp>
      <p:sp>
        <p:nvSpPr>
          <p:cNvPr name="TextBox 3" id="3"/>
          <p:cNvSpPr txBox="true"/>
          <p:nvPr/>
        </p:nvSpPr>
        <p:spPr>
          <a:xfrm rot="0">
            <a:off x="4018177" y="503301"/>
            <a:ext cx="10251646" cy="1031748"/>
          </a:xfrm>
          <a:prstGeom prst="rect">
            <a:avLst/>
          </a:prstGeom>
        </p:spPr>
        <p:txBody>
          <a:bodyPr anchor="t" rtlCol="false" tIns="0" lIns="0" bIns="0" rIns="0">
            <a:spAutoFit/>
          </a:bodyPr>
          <a:lstStyle/>
          <a:p>
            <a:pPr algn="ctr">
              <a:lnSpc>
                <a:spcPts val="8240"/>
              </a:lnSpc>
            </a:pPr>
            <a:r>
              <a:rPr lang="en-US" sz="6699" spc="810">
                <a:solidFill>
                  <a:srgbClr val="2D1F13"/>
                </a:solidFill>
                <a:latin typeface="Bangers"/>
                <a:ea typeface="Bangers"/>
                <a:cs typeface="Bangers"/>
                <a:sym typeface="Bangers"/>
              </a:rPr>
              <a:t>nhận dạng bài toán</a:t>
            </a:r>
          </a:p>
        </p:txBody>
      </p:sp>
      <p:sp>
        <p:nvSpPr>
          <p:cNvPr name="TextBox 4" id="4"/>
          <p:cNvSpPr txBox="true"/>
          <p:nvPr/>
        </p:nvSpPr>
        <p:spPr>
          <a:xfrm rot="0">
            <a:off x="1979277" y="2944831"/>
            <a:ext cx="14326226" cy="4316308"/>
          </a:xfrm>
          <a:prstGeom prst="rect">
            <a:avLst/>
          </a:prstGeom>
        </p:spPr>
        <p:txBody>
          <a:bodyPr anchor="t" rtlCol="false" tIns="0" lIns="0" bIns="0" rIns="0">
            <a:spAutoFit/>
          </a:bodyPr>
          <a:lstStyle/>
          <a:p>
            <a:pPr algn="just">
              <a:lnSpc>
                <a:spcPts val="4913"/>
              </a:lnSpc>
            </a:pPr>
            <a:r>
              <a:rPr lang="en-US" sz="3666" spc="538">
                <a:solidFill>
                  <a:srgbClr val="2D1F13"/>
                </a:solidFill>
                <a:latin typeface="Lobster"/>
                <a:ea typeface="Lobster"/>
                <a:cs typeface="Lobster"/>
                <a:sym typeface="Lobster"/>
              </a:rPr>
              <a:t>Bài toán đặt ra yêu cầu xây dựng một hệ thống có khả năng tự động nhận diện loài động vật trong hình ảnh đầu vào. Hệ thống sẽ phân tích dữ liệu từ hình ảnh, sau đó đưa ra dự đoán chính xác loài động vật xuất hiện trong ảnh. Đây là một nhiệm vụ phức tạp, do dữ liệu thường chứa các yếu tố gây nhiễu như ánh sáng, môi trường xung quanh, hoặc hình dạng động vật thay đổi theo góc chụp.</a:t>
            </a:r>
          </a:p>
        </p:txBody>
      </p:sp>
      <p:sp>
        <p:nvSpPr>
          <p:cNvPr name="Freeform 5" id="5"/>
          <p:cNvSpPr/>
          <p:nvPr/>
        </p:nvSpPr>
        <p:spPr>
          <a:xfrm flipH="false" flipV="false" rot="0">
            <a:off x="-3449465" y="5068249"/>
            <a:ext cx="5505783" cy="10437502"/>
          </a:xfrm>
          <a:custGeom>
            <a:avLst/>
            <a:gdLst/>
            <a:ahLst/>
            <a:cxnLst/>
            <a:rect r="r" b="b" t="t" l="l"/>
            <a:pathLst>
              <a:path h="10437502" w="5505783">
                <a:moveTo>
                  <a:pt x="0" y="0"/>
                </a:moveTo>
                <a:lnTo>
                  <a:pt x="5505783" y="0"/>
                </a:lnTo>
                <a:lnTo>
                  <a:pt x="5505783" y="10437502"/>
                </a:lnTo>
                <a:lnTo>
                  <a:pt x="0" y="10437502"/>
                </a:lnTo>
                <a:lnTo>
                  <a:pt x="0" y="0"/>
                </a:lnTo>
                <a:close/>
              </a:path>
            </a:pathLst>
          </a:custGeom>
          <a:blipFill>
            <a:blip r:embed="rId3"/>
            <a:stretch>
              <a:fillRect l="0" t="0" r="0" b="0"/>
            </a:stretch>
          </a:blipFill>
        </p:spPr>
      </p:sp>
      <p:sp>
        <p:nvSpPr>
          <p:cNvPr name="Freeform 6" id="6"/>
          <p:cNvSpPr/>
          <p:nvPr/>
        </p:nvSpPr>
        <p:spPr>
          <a:xfrm flipH="true" flipV="false" rot="0">
            <a:off x="16120350" y="7023997"/>
            <a:ext cx="3242696" cy="5991124"/>
          </a:xfrm>
          <a:custGeom>
            <a:avLst/>
            <a:gdLst/>
            <a:ahLst/>
            <a:cxnLst/>
            <a:rect r="r" b="b" t="t" l="l"/>
            <a:pathLst>
              <a:path h="5991124" w="3242696">
                <a:moveTo>
                  <a:pt x="3242696" y="0"/>
                </a:moveTo>
                <a:lnTo>
                  <a:pt x="0" y="0"/>
                </a:lnTo>
                <a:lnTo>
                  <a:pt x="0" y="5991124"/>
                </a:lnTo>
                <a:lnTo>
                  <a:pt x="3242696" y="5991124"/>
                </a:lnTo>
                <a:lnTo>
                  <a:pt x="3242696" y="0"/>
                </a:lnTo>
                <a:close/>
              </a:path>
            </a:pathLst>
          </a:custGeom>
          <a:blipFill>
            <a:blip r:embed="rId4"/>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D4331"/>
        </a:solidFill>
      </p:bgPr>
    </p:bg>
    <p:spTree>
      <p:nvGrpSpPr>
        <p:cNvPr id="1" name=""/>
        <p:cNvGrpSpPr/>
        <p:nvPr/>
      </p:nvGrpSpPr>
      <p:grpSpPr>
        <a:xfrm>
          <a:off x="0" y="0"/>
          <a:ext cx="0" cy="0"/>
          <a:chOff x="0" y="0"/>
          <a:chExt cx="0" cy="0"/>
        </a:xfrm>
      </p:grpSpPr>
      <p:sp>
        <p:nvSpPr>
          <p:cNvPr name="Freeform 2" id="2"/>
          <p:cNvSpPr/>
          <p:nvPr/>
        </p:nvSpPr>
        <p:spPr>
          <a:xfrm flipH="false" flipV="false" rot="116961">
            <a:off x="443570" y="-1225081"/>
            <a:ext cx="17397642" cy="12026120"/>
          </a:xfrm>
          <a:custGeom>
            <a:avLst/>
            <a:gdLst/>
            <a:ahLst/>
            <a:cxnLst/>
            <a:rect r="r" b="b" t="t" l="l"/>
            <a:pathLst>
              <a:path h="12026120" w="17397642">
                <a:moveTo>
                  <a:pt x="0" y="0"/>
                </a:moveTo>
                <a:lnTo>
                  <a:pt x="17397641" y="0"/>
                </a:lnTo>
                <a:lnTo>
                  <a:pt x="17397641" y="12026120"/>
                </a:lnTo>
                <a:lnTo>
                  <a:pt x="0" y="12026120"/>
                </a:lnTo>
                <a:lnTo>
                  <a:pt x="0" y="0"/>
                </a:lnTo>
                <a:close/>
              </a:path>
            </a:pathLst>
          </a:custGeom>
          <a:blipFill>
            <a:blip r:embed="rId2"/>
            <a:stretch>
              <a:fillRect l="0" t="0" r="0" b="0"/>
            </a:stretch>
          </a:blipFill>
        </p:spPr>
      </p:sp>
      <p:sp>
        <p:nvSpPr>
          <p:cNvPr name="TextBox 3" id="3"/>
          <p:cNvSpPr txBox="true"/>
          <p:nvPr/>
        </p:nvSpPr>
        <p:spPr>
          <a:xfrm rot="0">
            <a:off x="4018177" y="503301"/>
            <a:ext cx="10251646" cy="1031748"/>
          </a:xfrm>
          <a:prstGeom prst="rect">
            <a:avLst/>
          </a:prstGeom>
        </p:spPr>
        <p:txBody>
          <a:bodyPr anchor="t" rtlCol="false" tIns="0" lIns="0" bIns="0" rIns="0">
            <a:spAutoFit/>
          </a:bodyPr>
          <a:lstStyle/>
          <a:p>
            <a:pPr algn="ctr">
              <a:lnSpc>
                <a:spcPts val="8240"/>
              </a:lnSpc>
            </a:pPr>
            <a:r>
              <a:rPr lang="en-US" sz="6699" spc="810">
                <a:solidFill>
                  <a:srgbClr val="2D1F13"/>
                </a:solidFill>
                <a:latin typeface="Bangers"/>
                <a:ea typeface="Bangers"/>
                <a:cs typeface="Bangers"/>
                <a:sym typeface="Bangers"/>
              </a:rPr>
              <a:t>nhận dạng bài toán</a:t>
            </a:r>
          </a:p>
        </p:txBody>
      </p:sp>
      <p:sp>
        <p:nvSpPr>
          <p:cNvPr name="TextBox 4" id="4"/>
          <p:cNvSpPr txBox="true"/>
          <p:nvPr/>
        </p:nvSpPr>
        <p:spPr>
          <a:xfrm rot="0">
            <a:off x="2056318" y="1841904"/>
            <a:ext cx="14326226" cy="8031058"/>
          </a:xfrm>
          <a:prstGeom prst="rect">
            <a:avLst/>
          </a:prstGeom>
        </p:spPr>
        <p:txBody>
          <a:bodyPr anchor="t" rtlCol="false" tIns="0" lIns="0" bIns="0" rIns="0">
            <a:spAutoFit/>
          </a:bodyPr>
          <a:lstStyle/>
          <a:p>
            <a:pPr algn="just">
              <a:lnSpc>
                <a:spcPts val="4913"/>
              </a:lnSpc>
            </a:pPr>
            <a:r>
              <a:rPr lang="en-US" sz="3666" spc="538">
                <a:solidFill>
                  <a:srgbClr val="2D1F13"/>
                </a:solidFill>
                <a:latin typeface="Lobster"/>
                <a:ea typeface="Lobster"/>
                <a:cs typeface="Lobster"/>
                <a:sym typeface="Lobster"/>
              </a:rPr>
              <a:t>Để xây dựng hệ thống phân loại ảnh nhận diện động vật, bước đầu tiên là tiền xử lý dữ liệu. Dữ liệu ảnh được thu thập từ nhiều nguồn đa dạng nhằm đảm bảo tính đại diện cao, bao gồm hình ảnh từ thiên nhiên, khu bảo tồn, hoặc các cơ sở dữ liệu trực tuyến. Sau đó, dữ liệu sẽ được làm sạch để loại bỏ các ảnh không liên quan hoặc kém chất lượng và được gắn nhãn chính xác theo từng loài động vật. Tiếp theo, các bước tiền xử lý hình ảnh được thực hiện, bao gồm cắt để tập trung vào đối tượng chính, chuẩn hóa kích thước về cùng độ phân giải, chuyển đổi định dạng màu sắc phù hợp (RGB hoặc grayscale) và loại bỏ nhiễu nhằm tối ưu hóa chất lượng dữ liệu đầu vào cho mô hình.</a:t>
            </a:r>
          </a:p>
        </p:txBody>
      </p:sp>
      <p:sp>
        <p:nvSpPr>
          <p:cNvPr name="Freeform 5" id="5"/>
          <p:cNvSpPr/>
          <p:nvPr/>
        </p:nvSpPr>
        <p:spPr>
          <a:xfrm flipH="false" flipV="false" rot="0">
            <a:off x="-3449465" y="5068249"/>
            <a:ext cx="5505783" cy="10437502"/>
          </a:xfrm>
          <a:custGeom>
            <a:avLst/>
            <a:gdLst/>
            <a:ahLst/>
            <a:cxnLst/>
            <a:rect r="r" b="b" t="t" l="l"/>
            <a:pathLst>
              <a:path h="10437502" w="5505783">
                <a:moveTo>
                  <a:pt x="0" y="0"/>
                </a:moveTo>
                <a:lnTo>
                  <a:pt x="5505783" y="0"/>
                </a:lnTo>
                <a:lnTo>
                  <a:pt x="5505783" y="10437502"/>
                </a:lnTo>
                <a:lnTo>
                  <a:pt x="0" y="10437502"/>
                </a:lnTo>
                <a:lnTo>
                  <a:pt x="0" y="0"/>
                </a:lnTo>
                <a:close/>
              </a:path>
            </a:pathLst>
          </a:custGeom>
          <a:blipFill>
            <a:blip r:embed="rId3"/>
            <a:stretch>
              <a:fillRect l="0" t="0" r="0" b="0"/>
            </a:stretch>
          </a:blipFill>
        </p:spPr>
      </p:sp>
      <p:sp>
        <p:nvSpPr>
          <p:cNvPr name="Freeform 6" id="6"/>
          <p:cNvSpPr/>
          <p:nvPr/>
        </p:nvSpPr>
        <p:spPr>
          <a:xfrm flipH="true" flipV="false" rot="0">
            <a:off x="16120350" y="7023997"/>
            <a:ext cx="3242696" cy="5991124"/>
          </a:xfrm>
          <a:custGeom>
            <a:avLst/>
            <a:gdLst/>
            <a:ahLst/>
            <a:cxnLst/>
            <a:rect r="r" b="b" t="t" l="l"/>
            <a:pathLst>
              <a:path h="5991124" w="3242696">
                <a:moveTo>
                  <a:pt x="3242696" y="0"/>
                </a:moveTo>
                <a:lnTo>
                  <a:pt x="0" y="0"/>
                </a:lnTo>
                <a:lnTo>
                  <a:pt x="0" y="5991124"/>
                </a:lnTo>
                <a:lnTo>
                  <a:pt x="3242696" y="5991124"/>
                </a:lnTo>
                <a:lnTo>
                  <a:pt x="3242696" y="0"/>
                </a:lnTo>
                <a:close/>
              </a:path>
            </a:pathLst>
          </a:custGeom>
          <a:blipFill>
            <a:blip r:embed="rId4"/>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D4331"/>
        </a:solidFill>
      </p:bgPr>
    </p:bg>
    <p:spTree>
      <p:nvGrpSpPr>
        <p:cNvPr id="1" name=""/>
        <p:cNvGrpSpPr/>
        <p:nvPr/>
      </p:nvGrpSpPr>
      <p:grpSpPr>
        <a:xfrm>
          <a:off x="0" y="0"/>
          <a:ext cx="0" cy="0"/>
          <a:chOff x="0" y="0"/>
          <a:chExt cx="0" cy="0"/>
        </a:xfrm>
      </p:grpSpPr>
      <p:sp>
        <p:nvSpPr>
          <p:cNvPr name="Freeform 2" id="2"/>
          <p:cNvSpPr/>
          <p:nvPr/>
        </p:nvSpPr>
        <p:spPr>
          <a:xfrm flipH="false" flipV="false" rot="116961">
            <a:off x="443570" y="-1225081"/>
            <a:ext cx="17397642" cy="12026120"/>
          </a:xfrm>
          <a:custGeom>
            <a:avLst/>
            <a:gdLst/>
            <a:ahLst/>
            <a:cxnLst/>
            <a:rect r="r" b="b" t="t" l="l"/>
            <a:pathLst>
              <a:path h="12026120" w="17397642">
                <a:moveTo>
                  <a:pt x="0" y="0"/>
                </a:moveTo>
                <a:lnTo>
                  <a:pt x="17397641" y="0"/>
                </a:lnTo>
                <a:lnTo>
                  <a:pt x="17397641" y="12026120"/>
                </a:lnTo>
                <a:lnTo>
                  <a:pt x="0" y="12026120"/>
                </a:lnTo>
                <a:lnTo>
                  <a:pt x="0" y="0"/>
                </a:lnTo>
                <a:close/>
              </a:path>
            </a:pathLst>
          </a:custGeom>
          <a:blipFill>
            <a:blip r:embed="rId2"/>
            <a:stretch>
              <a:fillRect l="0" t="0" r="0" b="0"/>
            </a:stretch>
          </a:blipFill>
        </p:spPr>
      </p:sp>
      <p:sp>
        <p:nvSpPr>
          <p:cNvPr name="TextBox 3" id="3"/>
          <p:cNvSpPr txBox="true"/>
          <p:nvPr/>
        </p:nvSpPr>
        <p:spPr>
          <a:xfrm rot="0">
            <a:off x="4018177" y="503301"/>
            <a:ext cx="10251646" cy="1031748"/>
          </a:xfrm>
          <a:prstGeom prst="rect">
            <a:avLst/>
          </a:prstGeom>
        </p:spPr>
        <p:txBody>
          <a:bodyPr anchor="t" rtlCol="false" tIns="0" lIns="0" bIns="0" rIns="0">
            <a:spAutoFit/>
          </a:bodyPr>
          <a:lstStyle/>
          <a:p>
            <a:pPr algn="ctr">
              <a:lnSpc>
                <a:spcPts val="8240"/>
              </a:lnSpc>
            </a:pPr>
            <a:r>
              <a:rPr lang="en-US" sz="6699" spc="810">
                <a:solidFill>
                  <a:srgbClr val="2D1F13"/>
                </a:solidFill>
                <a:latin typeface="Bangers"/>
                <a:ea typeface="Bangers"/>
                <a:cs typeface="Bangers"/>
                <a:sym typeface="Bangers"/>
              </a:rPr>
              <a:t>nhận dạng bài toán</a:t>
            </a:r>
          </a:p>
        </p:txBody>
      </p:sp>
      <p:sp>
        <p:nvSpPr>
          <p:cNvPr name="TextBox 4" id="4"/>
          <p:cNvSpPr txBox="true"/>
          <p:nvPr/>
        </p:nvSpPr>
        <p:spPr>
          <a:xfrm rot="0">
            <a:off x="2056318" y="1841904"/>
            <a:ext cx="14326226" cy="4935433"/>
          </a:xfrm>
          <a:prstGeom prst="rect">
            <a:avLst/>
          </a:prstGeom>
        </p:spPr>
        <p:txBody>
          <a:bodyPr anchor="t" rtlCol="false" tIns="0" lIns="0" bIns="0" rIns="0">
            <a:spAutoFit/>
          </a:bodyPr>
          <a:lstStyle/>
          <a:p>
            <a:pPr algn="just">
              <a:lnSpc>
                <a:spcPts val="4913"/>
              </a:lnSpc>
            </a:pPr>
            <a:r>
              <a:rPr lang="en-US" sz="3666" spc="538">
                <a:solidFill>
                  <a:srgbClr val="2D1F13"/>
                </a:solidFill>
                <a:latin typeface="Lobster"/>
                <a:ea typeface="Lobster"/>
                <a:cs typeface="Lobster"/>
                <a:sym typeface="Lobster"/>
              </a:rPr>
              <a:t>Mục tiêu chính của bài toán là xây dựng mô hình có thể nhận diện chính xác các loài động vật dựa trên ảnh đầu vào, từ đó hỗ trợ ứng dụng trong các lĩnh vực như nghiên cứu bảo tồn, giám sát động vật hoang dã và phát triển các công cụ giáo dục. Bài toán này đối mặt với các thách thức lớn như sự đa dạng và nhiễu trong dữ liệu ảnh, sự tương đồng giữa các loài động vật và yêu cầu về hiệu quả xử lý thời gian thực.</a:t>
            </a:r>
          </a:p>
        </p:txBody>
      </p:sp>
      <p:sp>
        <p:nvSpPr>
          <p:cNvPr name="Freeform 5" id="5"/>
          <p:cNvSpPr/>
          <p:nvPr/>
        </p:nvSpPr>
        <p:spPr>
          <a:xfrm flipH="false" flipV="false" rot="0">
            <a:off x="-3449465" y="5068249"/>
            <a:ext cx="5505783" cy="10437502"/>
          </a:xfrm>
          <a:custGeom>
            <a:avLst/>
            <a:gdLst/>
            <a:ahLst/>
            <a:cxnLst/>
            <a:rect r="r" b="b" t="t" l="l"/>
            <a:pathLst>
              <a:path h="10437502" w="5505783">
                <a:moveTo>
                  <a:pt x="0" y="0"/>
                </a:moveTo>
                <a:lnTo>
                  <a:pt x="5505783" y="0"/>
                </a:lnTo>
                <a:lnTo>
                  <a:pt x="5505783" y="10437502"/>
                </a:lnTo>
                <a:lnTo>
                  <a:pt x="0" y="10437502"/>
                </a:lnTo>
                <a:lnTo>
                  <a:pt x="0" y="0"/>
                </a:lnTo>
                <a:close/>
              </a:path>
            </a:pathLst>
          </a:custGeom>
          <a:blipFill>
            <a:blip r:embed="rId3"/>
            <a:stretch>
              <a:fillRect l="0" t="0" r="0" b="0"/>
            </a:stretch>
          </a:blipFill>
        </p:spPr>
      </p:sp>
      <p:sp>
        <p:nvSpPr>
          <p:cNvPr name="Freeform 6" id="6"/>
          <p:cNvSpPr/>
          <p:nvPr/>
        </p:nvSpPr>
        <p:spPr>
          <a:xfrm flipH="true" flipV="false" rot="0">
            <a:off x="16120350" y="7023997"/>
            <a:ext cx="3242696" cy="5991124"/>
          </a:xfrm>
          <a:custGeom>
            <a:avLst/>
            <a:gdLst/>
            <a:ahLst/>
            <a:cxnLst/>
            <a:rect r="r" b="b" t="t" l="l"/>
            <a:pathLst>
              <a:path h="5991124" w="3242696">
                <a:moveTo>
                  <a:pt x="3242696" y="0"/>
                </a:moveTo>
                <a:lnTo>
                  <a:pt x="0" y="0"/>
                </a:lnTo>
                <a:lnTo>
                  <a:pt x="0" y="5991124"/>
                </a:lnTo>
                <a:lnTo>
                  <a:pt x="3242696" y="5991124"/>
                </a:lnTo>
                <a:lnTo>
                  <a:pt x="3242696" y="0"/>
                </a:lnTo>
                <a:close/>
              </a:path>
            </a:pathLst>
          </a:custGeom>
          <a:blipFill>
            <a:blip r:embed="rId4"/>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D4331"/>
        </a:solidFill>
      </p:bgPr>
    </p:bg>
    <p:spTree>
      <p:nvGrpSpPr>
        <p:cNvPr id="1" name=""/>
        <p:cNvGrpSpPr/>
        <p:nvPr/>
      </p:nvGrpSpPr>
      <p:grpSpPr>
        <a:xfrm>
          <a:off x="0" y="0"/>
          <a:ext cx="0" cy="0"/>
          <a:chOff x="0" y="0"/>
          <a:chExt cx="0" cy="0"/>
        </a:xfrm>
      </p:grpSpPr>
      <p:sp>
        <p:nvSpPr>
          <p:cNvPr name="Freeform 2" id="2"/>
          <p:cNvSpPr/>
          <p:nvPr/>
        </p:nvSpPr>
        <p:spPr>
          <a:xfrm flipH="false" flipV="false" rot="116961">
            <a:off x="443570" y="-1225081"/>
            <a:ext cx="17397642" cy="12026120"/>
          </a:xfrm>
          <a:custGeom>
            <a:avLst/>
            <a:gdLst/>
            <a:ahLst/>
            <a:cxnLst/>
            <a:rect r="r" b="b" t="t" l="l"/>
            <a:pathLst>
              <a:path h="12026120" w="17397642">
                <a:moveTo>
                  <a:pt x="0" y="0"/>
                </a:moveTo>
                <a:lnTo>
                  <a:pt x="17397641" y="0"/>
                </a:lnTo>
                <a:lnTo>
                  <a:pt x="17397641" y="12026120"/>
                </a:lnTo>
                <a:lnTo>
                  <a:pt x="0" y="12026120"/>
                </a:lnTo>
                <a:lnTo>
                  <a:pt x="0" y="0"/>
                </a:lnTo>
                <a:close/>
              </a:path>
            </a:pathLst>
          </a:custGeom>
          <a:blipFill>
            <a:blip r:embed="rId2"/>
            <a:stretch>
              <a:fillRect l="0" t="0" r="0" b="0"/>
            </a:stretch>
          </a:blipFill>
        </p:spPr>
      </p:sp>
      <p:sp>
        <p:nvSpPr>
          <p:cNvPr name="TextBox 3" id="3"/>
          <p:cNvSpPr txBox="true"/>
          <p:nvPr/>
        </p:nvSpPr>
        <p:spPr>
          <a:xfrm rot="0">
            <a:off x="4016567" y="699472"/>
            <a:ext cx="10251646" cy="725805"/>
          </a:xfrm>
          <a:prstGeom prst="rect">
            <a:avLst/>
          </a:prstGeom>
        </p:spPr>
        <p:txBody>
          <a:bodyPr anchor="t" rtlCol="false" tIns="0" lIns="0" bIns="0" rIns="0">
            <a:spAutoFit/>
          </a:bodyPr>
          <a:lstStyle/>
          <a:p>
            <a:pPr algn="ctr">
              <a:lnSpc>
                <a:spcPts val="5024"/>
              </a:lnSpc>
            </a:pPr>
            <a:r>
              <a:rPr lang="en-US" sz="6699">
                <a:solidFill>
                  <a:srgbClr val="2D1F13"/>
                </a:solidFill>
                <a:latin typeface="Bangers"/>
                <a:ea typeface="Bangers"/>
                <a:cs typeface="Bangers"/>
                <a:sym typeface="Bangers"/>
              </a:rPr>
              <a:t>mô hình và thuật toán sử dụng</a:t>
            </a:r>
          </a:p>
        </p:txBody>
      </p:sp>
      <p:sp>
        <p:nvSpPr>
          <p:cNvPr name="TextBox 4" id="4"/>
          <p:cNvSpPr txBox="true"/>
          <p:nvPr/>
        </p:nvSpPr>
        <p:spPr>
          <a:xfrm rot="0">
            <a:off x="6115132" y="3544303"/>
            <a:ext cx="7861734" cy="715645"/>
          </a:xfrm>
          <a:prstGeom prst="rect">
            <a:avLst/>
          </a:prstGeom>
        </p:spPr>
        <p:txBody>
          <a:bodyPr anchor="t" rtlCol="false" tIns="0" lIns="0" bIns="0" rIns="0">
            <a:spAutoFit/>
          </a:bodyPr>
          <a:lstStyle/>
          <a:p>
            <a:pPr algn="l">
              <a:lnSpc>
                <a:spcPts val="5300"/>
              </a:lnSpc>
            </a:pPr>
            <a:r>
              <a:rPr lang="en-US" sz="5300">
                <a:solidFill>
                  <a:srgbClr val="2D1F13"/>
                </a:solidFill>
                <a:latin typeface="Bangers"/>
                <a:ea typeface="Bangers"/>
                <a:cs typeface="Bangers"/>
                <a:sym typeface="Bangers"/>
              </a:rPr>
              <a:t>mô hình CNN, resnet </a:t>
            </a:r>
          </a:p>
        </p:txBody>
      </p:sp>
      <p:sp>
        <p:nvSpPr>
          <p:cNvPr name="Freeform 5" id="5"/>
          <p:cNvSpPr/>
          <p:nvPr/>
        </p:nvSpPr>
        <p:spPr>
          <a:xfrm flipH="false" flipV="false" rot="0">
            <a:off x="-1746390" y="2318723"/>
            <a:ext cx="5505783" cy="10437502"/>
          </a:xfrm>
          <a:custGeom>
            <a:avLst/>
            <a:gdLst/>
            <a:ahLst/>
            <a:cxnLst/>
            <a:rect r="r" b="b" t="t" l="l"/>
            <a:pathLst>
              <a:path h="10437502" w="5505783">
                <a:moveTo>
                  <a:pt x="0" y="0"/>
                </a:moveTo>
                <a:lnTo>
                  <a:pt x="5505782" y="0"/>
                </a:lnTo>
                <a:lnTo>
                  <a:pt x="5505782" y="10437502"/>
                </a:lnTo>
                <a:lnTo>
                  <a:pt x="0" y="10437502"/>
                </a:lnTo>
                <a:lnTo>
                  <a:pt x="0" y="0"/>
                </a:lnTo>
                <a:close/>
              </a:path>
            </a:pathLst>
          </a:custGeom>
          <a:blipFill>
            <a:blip r:embed="rId3"/>
            <a:stretch>
              <a:fillRect l="0" t="0" r="0" b="0"/>
            </a:stretch>
          </a:blipFill>
        </p:spPr>
      </p:sp>
      <p:sp>
        <p:nvSpPr>
          <p:cNvPr name="Freeform 6" id="6"/>
          <p:cNvSpPr/>
          <p:nvPr/>
        </p:nvSpPr>
        <p:spPr>
          <a:xfrm flipH="true" flipV="false" rot="0">
            <a:off x="15045304" y="4295876"/>
            <a:ext cx="3242696" cy="5991124"/>
          </a:xfrm>
          <a:custGeom>
            <a:avLst/>
            <a:gdLst/>
            <a:ahLst/>
            <a:cxnLst/>
            <a:rect r="r" b="b" t="t" l="l"/>
            <a:pathLst>
              <a:path h="5991124" w="3242696">
                <a:moveTo>
                  <a:pt x="3242696" y="0"/>
                </a:moveTo>
                <a:lnTo>
                  <a:pt x="0" y="0"/>
                </a:lnTo>
                <a:lnTo>
                  <a:pt x="0" y="5991124"/>
                </a:lnTo>
                <a:lnTo>
                  <a:pt x="3242696" y="5991124"/>
                </a:lnTo>
                <a:lnTo>
                  <a:pt x="3242696" y="0"/>
                </a:lnTo>
                <a:close/>
              </a:path>
            </a:pathLst>
          </a:custGeom>
          <a:blipFill>
            <a:blip r:embed="rId4"/>
            <a:stretch>
              <a:fillRect l="0" t="0" r="0" b="0"/>
            </a:stretch>
          </a:blipFill>
        </p:spPr>
      </p:sp>
      <p:sp>
        <p:nvSpPr>
          <p:cNvPr name="TextBox 7" id="7"/>
          <p:cNvSpPr txBox="true"/>
          <p:nvPr/>
        </p:nvSpPr>
        <p:spPr>
          <a:xfrm rot="0">
            <a:off x="6115132" y="5060048"/>
            <a:ext cx="7861734" cy="715645"/>
          </a:xfrm>
          <a:prstGeom prst="rect">
            <a:avLst/>
          </a:prstGeom>
        </p:spPr>
        <p:txBody>
          <a:bodyPr anchor="t" rtlCol="false" tIns="0" lIns="0" bIns="0" rIns="0">
            <a:spAutoFit/>
          </a:bodyPr>
          <a:lstStyle/>
          <a:p>
            <a:pPr algn="l">
              <a:lnSpc>
                <a:spcPts val="5300"/>
              </a:lnSpc>
            </a:pPr>
            <a:r>
              <a:rPr lang="en-US" sz="5300">
                <a:solidFill>
                  <a:srgbClr val="2D1F13"/>
                </a:solidFill>
                <a:latin typeface="Bangers"/>
                <a:ea typeface="Bangers"/>
                <a:cs typeface="Bangers"/>
                <a:sym typeface="Bangers"/>
              </a:rPr>
              <a:t>softmax</a:t>
            </a:r>
          </a:p>
        </p:txBody>
      </p:sp>
      <p:sp>
        <p:nvSpPr>
          <p:cNvPr name="TextBox 8" id="8"/>
          <p:cNvSpPr txBox="true"/>
          <p:nvPr/>
        </p:nvSpPr>
        <p:spPr>
          <a:xfrm rot="0">
            <a:off x="6115132" y="6575793"/>
            <a:ext cx="7861734" cy="715645"/>
          </a:xfrm>
          <a:prstGeom prst="rect">
            <a:avLst/>
          </a:prstGeom>
        </p:spPr>
        <p:txBody>
          <a:bodyPr anchor="t" rtlCol="false" tIns="0" lIns="0" bIns="0" rIns="0">
            <a:spAutoFit/>
          </a:bodyPr>
          <a:lstStyle/>
          <a:p>
            <a:pPr algn="l">
              <a:lnSpc>
                <a:spcPts val="5300"/>
              </a:lnSpc>
            </a:pPr>
            <a:r>
              <a:rPr lang="en-US" sz="5300">
                <a:solidFill>
                  <a:srgbClr val="2D1F13"/>
                </a:solidFill>
                <a:latin typeface="Bangers"/>
                <a:ea typeface="Bangers"/>
                <a:cs typeface="Bangers"/>
                <a:sym typeface="Bangers"/>
              </a:rPr>
              <a:t>cross - entropy loss</a:t>
            </a:r>
          </a:p>
        </p:txBody>
      </p:sp>
      <p:sp>
        <p:nvSpPr>
          <p:cNvPr name="TextBox 9" id="9"/>
          <p:cNvSpPr txBox="true"/>
          <p:nvPr/>
        </p:nvSpPr>
        <p:spPr>
          <a:xfrm rot="0">
            <a:off x="6115132" y="8090643"/>
            <a:ext cx="7861734" cy="715645"/>
          </a:xfrm>
          <a:prstGeom prst="rect">
            <a:avLst/>
          </a:prstGeom>
        </p:spPr>
        <p:txBody>
          <a:bodyPr anchor="t" rtlCol="false" tIns="0" lIns="0" bIns="0" rIns="0">
            <a:spAutoFit/>
          </a:bodyPr>
          <a:lstStyle/>
          <a:p>
            <a:pPr algn="l">
              <a:lnSpc>
                <a:spcPts val="5300"/>
              </a:lnSpc>
            </a:pPr>
            <a:r>
              <a:rPr lang="en-US" sz="5300">
                <a:solidFill>
                  <a:srgbClr val="2D1F13"/>
                </a:solidFill>
                <a:latin typeface="Bangers"/>
                <a:ea typeface="Bangers"/>
                <a:cs typeface="Bangers"/>
                <a:sym typeface="Bangers"/>
              </a:rPr>
              <a:t>adam</a:t>
            </a:r>
          </a:p>
        </p:txBody>
      </p:sp>
      <p:sp>
        <p:nvSpPr>
          <p:cNvPr name="TextBox 10" id="10"/>
          <p:cNvSpPr txBox="true"/>
          <p:nvPr/>
        </p:nvSpPr>
        <p:spPr>
          <a:xfrm rot="0">
            <a:off x="4358639" y="3289002"/>
            <a:ext cx="1332993" cy="6121401"/>
          </a:xfrm>
          <a:prstGeom prst="rect">
            <a:avLst/>
          </a:prstGeom>
        </p:spPr>
        <p:txBody>
          <a:bodyPr anchor="t" rtlCol="false" tIns="0" lIns="0" bIns="0" rIns="0">
            <a:spAutoFit/>
          </a:bodyPr>
          <a:lstStyle/>
          <a:p>
            <a:pPr algn="ctr">
              <a:lnSpc>
                <a:spcPts val="11875"/>
              </a:lnSpc>
            </a:pPr>
            <a:r>
              <a:rPr lang="en-US" sz="12500">
                <a:solidFill>
                  <a:srgbClr val="2D1F13"/>
                </a:solidFill>
                <a:latin typeface="Bangers"/>
                <a:ea typeface="Bangers"/>
                <a:cs typeface="Bangers"/>
                <a:sym typeface="Bangers"/>
              </a:rPr>
              <a:t>1</a:t>
            </a:r>
          </a:p>
          <a:p>
            <a:pPr algn="ctr">
              <a:lnSpc>
                <a:spcPts val="11875"/>
              </a:lnSpc>
            </a:pPr>
            <a:r>
              <a:rPr lang="en-US" sz="12500">
                <a:solidFill>
                  <a:srgbClr val="2D1F13"/>
                </a:solidFill>
                <a:latin typeface="Bangers"/>
                <a:ea typeface="Bangers"/>
                <a:cs typeface="Bangers"/>
                <a:sym typeface="Bangers"/>
              </a:rPr>
              <a:t>2</a:t>
            </a:r>
          </a:p>
          <a:p>
            <a:pPr algn="ctr">
              <a:lnSpc>
                <a:spcPts val="11875"/>
              </a:lnSpc>
            </a:pPr>
            <a:r>
              <a:rPr lang="en-US" sz="12500">
                <a:solidFill>
                  <a:srgbClr val="2D1F13"/>
                </a:solidFill>
                <a:latin typeface="Bangers"/>
                <a:ea typeface="Bangers"/>
                <a:cs typeface="Bangers"/>
                <a:sym typeface="Bangers"/>
              </a:rPr>
              <a:t>3</a:t>
            </a:r>
          </a:p>
          <a:p>
            <a:pPr algn="ctr">
              <a:lnSpc>
                <a:spcPts val="11875"/>
              </a:lnSpc>
            </a:pPr>
            <a:r>
              <a:rPr lang="en-US" sz="12500">
                <a:solidFill>
                  <a:srgbClr val="2D1F13"/>
                </a:solidFill>
                <a:latin typeface="Bangers"/>
                <a:ea typeface="Bangers"/>
                <a:cs typeface="Bangers"/>
                <a:sym typeface="Bangers"/>
              </a:rPr>
              <a:t>4</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D4331"/>
        </a:solidFill>
      </p:bgPr>
    </p:bg>
    <p:spTree>
      <p:nvGrpSpPr>
        <p:cNvPr id="1" name=""/>
        <p:cNvGrpSpPr/>
        <p:nvPr/>
      </p:nvGrpSpPr>
      <p:grpSpPr>
        <a:xfrm>
          <a:off x="0" y="0"/>
          <a:ext cx="0" cy="0"/>
          <a:chOff x="0" y="0"/>
          <a:chExt cx="0" cy="0"/>
        </a:xfrm>
      </p:grpSpPr>
      <p:sp>
        <p:nvSpPr>
          <p:cNvPr name="Freeform 2" id="2"/>
          <p:cNvSpPr/>
          <p:nvPr/>
        </p:nvSpPr>
        <p:spPr>
          <a:xfrm flipH="false" flipV="false" rot="116961">
            <a:off x="443570" y="-1225081"/>
            <a:ext cx="17397642" cy="12026120"/>
          </a:xfrm>
          <a:custGeom>
            <a:avLst/>
            <a:gdLst/>
            <a:ahLst/>
            <a:cxnLst/>
            <a:rect r="r" b="b" t="t" l="l"/>
            <a:pathLst>
              <a:path h="12026120" w="17397642">
                <a:moveTo>
                  <a:pt x="0" y="0"/>
                </a:moveTo>
                <a:lnTo>
                  <a:pt x="17397641" y="0"/>
                </a:lnTo>
                <a:lnTo>
                  <a:pt x="17397641" y="12026120"/>
                </a:lnTo>
                <a:lnTo>
                  <a:pt x="0" y="12026120"/>
                </a:lnTo>
                <a:lnTo>
                  <a:pt x="0" y="0"/>
                </a:lnTo>
                <a:close/>
              </a:path>
            </a:pathLst>
          </a:custGeom>
          <a:blipFill>
            <a:blip r:embed="rId2"/>
            <a:stretch>
              <a:fillRect l="0" t="0" r="0" b="0"/>
            </a:stretch>
          </a:blipFill>
        </p:spPr>
      </p:sp>
      <p:sp>
        <p:nvSpPr>
          <p:cNvPr name="TextBox 3" id="3"/>
          <p:cNvSpPr txBox="true"/>
          <p:nvPr/>
        </p:nvSpPr>
        <p:spPr>
          <a:xfrm rot="0">
            <a:off x="4016567" y="699472"/>
            <a:ext cx="10251646" cy="725805"/>
          </a:xfrm>
          <a:prstGeom prst="rect">
            <a:avLst/>
          </a:prstGeom>
        </p:spPr>
        <p:txBody>
          <a:bodyPr anchor="t" rtlCol="false" tIns="0" lIns="0" bIns="0" rIns="0">
            <a:spAutoFit/>
          </a:bodyPr>
          <a:lstStyle/>
          <a:p>
            <a:pPr algn="ctr">
              <a:lnSpc>
                <a:spcPts val="5024"/>
              </a:lnSpc>
            </a:pPr>
            <a:r>
              <a:rPr lang="en-US" sz="6699">
                <a:solidFill>
                  <a:srgbClr val="2D1F13"/>
                </a:solidFill>
                <a:latin typeface="Bangers"/>
                <a:ea typeface="Bangers"/>
                <a:cs typeface="Bangers"/>
                <a:sym typeface="Bangers"/>
              </a:rPr>
              <a:t>mô hình resnet</a:t>
            </a:r>
          </a:p>
        </p:txBody>
      </p:sp>
      <p:sp>
        <p:nvSpPr>
          <p:cNvPr name="Freeform 4" id="4"/>
          <p:cNvSpPr/>
          <p:nvPr/>
        </p:nvSpPr>
        <p:spPr>
          <a:xfrm flipH="false" flipV="false" rot="0">
            <a:off x="-3366338" y="3778458"/>
            <a:ext cx="5505783" cy="10437502"/>
          </a:xfrm>
          <a:custGeom>
            <a:avLst/>
            <a:gdLst/>
            <a:ahLst/>
            <a:cxnLst/>
            <a:rect r="r" b="b" t="t" l="l"/>
            <a:pathLst>
              <a:path h="10437502" w="5505783">
                <a:moveTo>
                  <a:pt x="0" y="0"/>
                </a:moveTo>
                <a:lnTo>
                  <a:pt x="5505783" y="0"/>
                </a:lnTo>
                <a:lnTo>
                  <a:pt x="5505783" y="10437502"/>
                </a:lnTo>
                <a:lnTo>
                  <a:pt x="0" y="10437502"/>
                </a:lnTo>
                <a:lnTo>
                  <a:pt x="0" y="0"/>
                </a:lnTo>
                <a:close/>
              </a:path>
            </a:pathLst>
          </a:custGeom>
          <a:blipFill>
            <a:blip r:embed="rId3"/>
            <a:stretch>
              <a:fillRect l="0" t="0" r="0" b="0"/>
            </a:stretch>
          </a:blipFill>
        </p:spPr>
      </p:sp>
      <p:sp>
        <p:nvSpPr>
          <p:cNvPr name="Freeform 5" id="5"/>
          <p:cNvSpPr/>
          <p:nvPr/>
        </p:nvSpPr>
        <p:spPr>
          <a:xfrm flipH="true" flipV="false" rot="0">
            <a:off x="16202075" y="4787979"/>
            <a:ext cx="3242696" cy="5991124"/>
          </a:xfrm>
          <a:custGeom>
            <a:avLst/>
            <a:gdLst/>
            <a:ahLst/>
            <a:cxnLst/>
            <a:rect r="r" b="b" t="t" l="l"/>
            <a:pathLst>
              <a:path h="5991124" w="3242696">
                <a:moveTo>
                  <a:pt x="3242696" y="0"/>
                </a:moveTo>
                <a:lnTo>
                  <a:pt x="0" y="0"/>
                </a:lnTo>
                <a:lnTo>
                  <a:pt x="0" y="5991124"/>
                </a:lnTo>
                <a:lnTo>
                  <a:pt x="3242696" y="5991124"/>
                </a:lnTo>
                <a:lnTo>
                  <a:pt x="3242696" y="0"/>
                </a:lnTo>
                <a:close/>
              </a:path>
            </a:pathLst>
          </a:custGeom>
          <a:blipFill>
            <a:blip r:embed="rId4"/>
            <a:stretch>
              <a:fillRect l="0" t="0" r="0" b="0"/>
            </a:stretch>
          </a:blipFill>
        </p:spPr>
      </p:sp>
      <p:sp>
        <p:nvSpPr>
          <p:cNvPr name="TextBox 6" id="6"/>
          <p:cNvSpPr txBox="true"/>
          <p:nvPr/>
        </p:nvSpPr>
        <p:spPr>
          <a:xfrm rot="0">
            <a:off x="2139445" y="1804347"/>
            <a:ext cx="14326226" cy="6173683"/>
          </a:xfrm>
          <a:prstGeom prst="rect">
            <a:avLst/>
          </a:prstGeom>
        </p:spPr>
        <p:txBody>
          <a:bodyPr anchor="t" rtlCol="false" tIns="0" lIns="0" bIns="0" rIns="0">
            <a:spAutoFit/>
          </a:bodyPr>
          <a:lstStyle/>
          <a:p>
            <a:pPr algn="just">
              <a:lnSpc>
                <a:spcPts val="4913"/>
              </a:lnSpc>
            </a:pPr>
            <a:r>
              <a:rPr lang="en-US" sz="3666" spc="538">
                <a:solidFill>
                  <a:srgbClr val="2D1F13"/>
                </a:solidFill>
                <a:latin typeface="Lobster"/>
                <a:ea typeface="Lobster"/>
                <a:cs typeface="Lobster"/>
                <a:sym typeface="Lobster"/>
              </a:rPr>
              <a:t>ResNest(Residual Network) là một mạng CNN được thiết kế để làm việc với hàng trăm hoặc hàng nghìn lớp chập.</a:t>
            </a:r>
          </a:p>
          <a:p>
            <a:pPr algn="just">
              <a:lnSpc>
                <a:spcPts val="4913"/>
              </a:lnSpc>
            </a:pPr>
            <a:r>
              <a:rPr lang="en-US" sz="3666" spc="538">
                <a:solidFill>
                  <a:srgbClr val="2D1F13"/>
                </a:solidFill>
                <a:latin typeface="Lobster"/>
                <a:ea typeface="Lobster"/>
                <a:cs typeface="Lobster"/>
                <a:sym typeface="Lobster"/>
              </a:rPr>
              <a:t>Các lớp đầu tiên có thể phát hiện các cạnh và các lớp tiếp theo ở cuối có thể phát hiện hình dạng dễ nhận biết nhất.</a:t>
            </a:r>
          </a:p>
          <a:p>
            <a:pPr algn="just">
              <a:lnSpc>
                <a:spcPts val="4913"/>
              </a:lnSpc>
            </a:pPr>
            <a:r>
              <a:rPr lang="en-US" sz="3666" spc="538">
                <a:solidFill>
                  <a:srgbClr val="2D1F13"/>
                </a:solidFill>
                <a:latin typeface="Lobster"/>
                <a:ea typeface="Lobster"/>
                <a:cs typeface="Lobster"/>
                <a:sym typeface="Lobster"/>
              </a:rPr>
              <a:t>Nhưng nếu chúng ta thêm hơn 30 lớp vào mạng, thì hiệu suất của nó sẽ bị ảnh hưởng và nó đạt được độ chính xác thấp. Xuất hiện hiện tượng Vanishing Gradient dẫn tới quá trình học không tốt.</a:t>
            </a:r>
          </a:p>
          <a:p>
            <a:pPr algn="just">
              <a:lnSpc>
                <a:spcPts val="4913"/>
              </a:lnSpc>
            </a:pPr>
          </a:p>
          <a:p>
            <a:pPr algn="just">
              <a:lnSpc>
                <a:spcPts val="4913"/>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D4331"/>
        </a:solidFill>
      </p:bgPr>
    </p:bg>
    <p:spTree>
      <p:nvGrpSpPr>
        <p:cNvPr id="1" name=""/>
        <p:cNvGrpSpPr/>
        <p:nvPr/>
      </p:nvGrpSpPr>
      <p:grpSpPr>
        <a:xfrm>
          <a:off x="0" y="0"/>
          <a:ext cx="0" cy="0"/>
          <a:chOff x="0" y="0"/>
          <a:chExt cx="0" cy="0"/>
        </a:xfrm>
      </p:grpSpPr>
      <p:sp>
        <p:nvSpPr>
          <p:cNvPr name="Freeform 2" id="2"/>
          <p:cNvSpPr/>
          <p:nvPr/>
        </p:nvSpPr>
        <p:spPr>
          <a:xfrm flipH="false" flipV="false" rot="116961">
            <a:off x="443570" y="-1225081"/>
            <a:ext cx="17397642" cy="12026120"/>
          </a:xfrm>
          <a:custGeom>
            <a:avLst/>
            <a:gdLst/>
            <a:ahLst/>
            <a:cxnLst/>
            <a:rect r="r" b="b" t="t" l="l"/>
            <a:pathLst>
              <a:path h="12026120" w="17397642">
                <a:moveTo>
                  <a:pt x="0" y="0"/>
                </a:moveTo>
                <a:lnTo>
                  <a:pt x="17397641" y="0"/>
                </a:lnTo>
                <a:lnTo>
                  <a:pt x="17397641" y="12026120"/>
                </a:lnTo>
                <a:lnTo>
                  <a:pt x="0" y="12026120"/>
                </a:lnTo>
                <a:lnTo>
                  <a:pt x="0" y="0"/>
                </a:lnTo>
                <a:close/>
              </a:path>
            </a:pathLst>
          </a:custGeom>
          <a:blipFill>
            <a:blip r:embed="rId2"/>
            <a:stretch>
              <a:fillRect l="0" t="0" r="0" b="0"/>
            </a:stretch>
          </a:blipFill>
        </p:spPr>
      </p:sp>
      <p:sp>
        <p:nvSpPr>
          <p:cNvPr name="Freeform 3" id="3"/>
          <p:cNvSpPr/>
          <p:nvPr/>
        </p:nvSpPr>
        <p:spPr>
          <a:xfrm flipH="true" flipV="false" rot="0">
            <a:off x="16202075" y="4787979"/>
            <a:ext cx="3242696" cy="5991124"/>
          </a:xfrm>
          <a:custGeom>
            <a:avLst/>
            <a:gdLst/>
            <a:ahLst/>
            <a:cxnLst/>
            <a:rect r="r" b="b" t="t" l="l"/>
            <a:pathLst>
              <a:path h="5991124" w="3242696">
                <a:moveTo>
                  <a:pt x="3242696" y="0"/>
                </a:moveTo>
                <a:lnTo>
                  <a:pt x="0" y="0"/>
                </a:lnTo>
                <a:lnTo>
                  <a:pt x="0" y="5991124"/>
                </a:lnTo>
                <a:lnTo>
                  <a:pt x="3242696" y="5991124"/>
                </a:lnTo>
                <a:lnTo>
                  <a:pt x="3242696" y="0"/>
                </a:lnTo>
                <a:close/>
              </a:path>
            </a:pathLst>
          </a:custGeom>
          <a:blipFill>
            <a:blip r:embed="rId3"/>
            <a:stretch>
              <a:fillRect l="0" t="0" r="0" b="0"/>
            </a:stretch>
          </a:blipFill>
        </p:spPr>
      </p:sp>
      <p:sp>
        <p:nvSpPr>
          <p:cNvPr name="Freeform 4" id="4"/>
          <p:cNvSpPr/>
          <p:nvPr/>
        </p:nvSpPr>
        <p:spPr>
          <a:xfrm flipH="false" flipV="false" rot="0">
            <a:off x="8755496" y="2897109"/>
            <a:ext cx="8503804" cy="5085608"/>
          </a:xfrm>
          <a:custGeom>
            <a:avLst/>
            <a:gdLst/>
            <a:ahLst/>
            <a:cxnLst/>
            <a:rect r="r" b="b" t="t" l="l"/>
            <a:pathLst>
              <a:path h="5085608" w="8503804">
                <a:moveTo>
                  <a:pt x="0" y="0"/>
                </a:moveTo>
                <a:lnTo>
                  <a:pt x="8503804" y="0"/>
                </a:lnTo>
                <a:lnTo>
                  <a:pt x="8503804" y="5085608"/>
                </a:lnTo>
                <a:lnTo>
                  <a:pt x="0" y="5085608"/>
                </a:lnTo>
                <a:lnTo>
                  <a:pt x="0" y="0"/>
                </a:lnTo>
                <a:close/>
              </a:path>
            </a:pathLst>
          </a:custGeom>
          <a:blipFill>
            <a:blip r:embed="rId4"/>
            <a:stretch>
              <a:fillRect l="0" t="0" r="0" b="0"/>
            </a:stretch>
          </a:blipFill>
        </p:spPr>
      </p:sp>
      <p:sp>
        <p:nvSpPr>
          <p:cNvPr name="TextBox 5" id="5"/>
          <p:cNvSpPr txBox="true"/>
          <p:nvPr/>
        </p:nvSpPr>
        <p:spPr>
          <a:xfrm rot="0">
            <a:off x="4016567" y="699472"/>
            <a:ext cx="10251646" cy="725805"/>
          </a:xfrm>
          <a:prstGeom prst="rect">
            <a:avLst/>
          </a:prstGeom>
        </p:spPr>
        <p:txBody>
          <a:bodyPr anchor="t" rtlCol="false" tIns="0" lIns="0" bIns="0" rIns="0">
            <a:spAutoFit/>
          </a:bodyPr>
          <a:lstStyle/>
          <a:p>
            <a:pPr algn="ctr">
              <a:lnSpc>
                <a:spcPts val="5024"/>
              </a:lnSpc>
            </a:pPr>
            <a:r>
              <a:rPr lang="en-US" sz="6699">
                <a:solidFill>
                  <a:srgbClr val="2D1F13"/>
                </a:solidFill>
                <a:latin typeface="Bangers"/>
                <a:ea typeface="Bangers"/>
                <a:cs typeface="Bangers"/>
                <a:sym typeface="Bangers"/>
              </a:rPr>
              <a:t>mô hình resnet</a:t>
            </a:r>
          </a:p>
        </p:txBody>
      </p:sp>
      <p:sp>
        <p:nvSpPr>
          <p:cNvPr name="TextBox 6" id="6"/>
          <p:cNvSpPr txBox="true"/>
          <p:nvPr/>
        </p:nvSpPr>
        <p:spPr>
          <a:xfrm rot="0">
            <a:off x="1228866" y="2093748"/>
            <a:ext cx="7030871" cy="7466487"/>
          </a:xfrm>
          <a:prstGeom prst="rect">
            <a:avLst/>
          </a:prstGeom>
        </p:spPr>
        <p:txBody>
          <a:bodyPr anchor="t" rtlCol="false" tIns="0" lIns="0" bIns="0" rIns="0">
            <a:spAutoFit/>
          </a:bodyPr>
          <a:lstStyle/>
          <a:p>
            <a:pPr algn="just">
              <a:lnSpc>
                <a:spcPts val="4237"/>
              </a:lnSpc>
            </a:pPr>
            <a:r>
              <a:rPr lang="en-US" sz="3162" spc="464">
                <a:solidFill>
                  <a:srgbClr val="2D1F13"/>
                </a:solidFill>
                <a:latin typeface="Lobster"/>
                <a:ea typeface="Lobster"/>
                <a:cs typeface="Lobster"/>
                <a:sym typeface="Lobster"/>
              </a:rPr>
              <a:t>Ảnh hiển thị khối dư được sử dụng trong mạng. Xuất hiện một mũi tên cong xuất phát từ đầu và kết thúc tại cuối khối dư. Hay nói cách khác là sẽ bổ sung Input X vào đầu ra của layer, hay chính là phép cộng mà ta thấy trong hình minh họa, việc này sẽ chống lại việc đạo hàm bằng 0, do vẫn còn cộng thêm X. Với H(x) là giá trị dự đoán, F(x) là giá trị thật (nhãn), chúng ta muốn H(x) bằng hoặc xấp xỉ F(x).</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3D4331"/>
        </a:solidFill>
      </p:bgPr>
    </p:bg>
    <p:spTree>
      <p:nvGrpSpPr>
        <p:cNvPr id="1" name=""/>
        <p:cNvGrpSpPr/>
        <p:nvPr/>
      </p:nvGrpSpPr>
      <p:grpSpPr>
        <a:xfrm>
          <a:off x="0" y="0"/>
          <a:ext cx="0" cy="0"/>
          <a:chOff x="0" y="0"/>
          <a:chExt cx="0" cy="0"/>
        </a:xfrm>
      </p:grpSpPr>
      <p:sp>
        <p:nvSpPr>
          <p:cNvPr name="Freeform 2" id="2"/>
          <p:cNvSpPr/>
          <p:nvPr/>
        </p:nvSpPr>
        <p:spPr>
          <a:xfrm flipH="false" flipV="false" rot="116961">
            <a:off x="443570" y="-1225081"/>
            <a:ext cx="17397642" cy="12026120"/>
          </a:xfrm>
          <a:custGeom>
            <a:avLst/>
            <a:gdLst/>
            <a:ahLst/>
            <a:cxnLst/>
            <a:rect r="r" b="b" t="t" l="l"/>
            <a:pathLst>
              <a:path h="12026120" w="17397642">
                <a:moveTo>
                  <a:pt x="0" y="0"/>
                </a:moveTo>
                <a:lnTo>
                  <a:pt x="17397641" y="0"/>
                </a:lnTo>
                <a:lnTo>
                  <a:pt x="17397641" y="12026120"/>
                </a:lnTo>
                <a:lnTo>
                  <a:pt x="0" y="12026120"/>
                </a:lnTo>
                <a:lnTo>
                  <a:pt x="0" y="0"/>
                </a:lnTo>
                <a:close/>
              </a:path>
            </a:pathLst>
          </a:custGeom>
          <a:blipFill>
            <a:blip r:embed="rId2"/>
            <a:stretch>
              <a:fillRect l="0" t="0" r="0" b="0"/>
            </a:stretch>
          </a:blipFill>
        </p:spPr>
      </p:sp>
      <p:sp>
        <p:nvSpPr>
          <p:cNvPr name="Freeform 3" id="3"/>
          <p:cNvSpPr/>
          <p:nvPr/>
        </p:nvSpPr>
        <p:spPr>
          <a:xfrm flipH="false" flipV="false" rot="0">
            <a:off x="-2568994" y="5143500"/>
            <a:ext cx="5505783" cy="10437502"/>
          </a:xfrm>
          <a:custGeom>
            <a:avLst/>
            <a:gdLst/>
            <a:ahLst/>
            <a:cxnLst/>
            <a:rect r="r" b="b" t="t" l="l"/>
            <a:pathLst>
              <a:path h="10437502" w="5505783">
                <a:moveTo>
                  <a:pt x="0" y="0"/>
                </a:moveTo>
                <a:lnTo>
                  <a:pt x="5505783" y="0"/>
                </a:lnTo>
                <a:lnTo>
                  <a:pt x="5505783" y="10437502"/>
                </a:lnTo>
                <a:lnTo>
                  <a:pt x="0" y="10437502"/>
                </a:lnTo>
                <a:lnTo>
                  <a:pt x="0" y="0"/>
                </a:lnTo>
                <a:close/>
              </a:path>
            </a:pathLst>
          </a:custGeom>
          <a:blipFill>
            <a:blip r:embed="rId3"/>
            <a:stretch>
              <a:fillRect l="0" t="0" r="0" b="0"/>
            </a:stretch>
          </a:blipFill>
        </p:spPr>
      </p:sp>
      <p:sp>
        <p:nvSpPr>
          <p:cNvPr name="Freeform 4" id="4"/>
          <p:cNvSpPr/>
          <p:nvPr/>
        </p:nvSpPr>
        <p:spPr>
          <a:xfrm flipH="true" flipV="false" rot="-785932">
            <a:off x="15990702" y="6926378"/>
            <a:ext cx="3242696" cy="5991124"/>
          </a:xfrm>
          <a:custGeom>
            <a:avLst/>
            <a:gdLst/>
            <a:ahLst/>
            <a:cxnLst/>
            <a:rect r="r" b="b" t="t" l="l"/>
            <a:pathLst>
              <a:path h="5991124" w="3242696">
                <a:moveTo>
                  <a:pt x="3242696" y="0"/>
                </a:moveTo>
                <a:lnTo>
                  <a:pt x="0" y="0"/>
                </a:lnTo>
                <a:lnTo>
                  <a:pt x="0" y="5991124"/>
                </a:lnTo>
                <a:lnTo>
                  <a:pt x="3242696" y="5991124"/>
                </a:lnTo>
                <a:lnTo>
                  <a:pt x="3242696" y="0"/>
                </a:lnTo>
                <a:close/>
              </a:path>
            </a:pathLst>
          </a:custGeom>
          <a:blipFill>
            <a:blip r:embed="rId4"/>
            <a:stretch>
              <a:fillRect l="0" t="0" r="0" b="0"/>
            </a:stretch>
          </a:blipFill>
        </p:spPr>
      </p:sp>
      <p:grpSp>
        <p:nvGrpSpPr>
          <p:cNvPr name="Group 5" id="5"/>
          <p:cNvGrpSpPr>
            <a:grpSpLocks noChangeAspect="true"/>
          </p:cNvGrpSpPr>
          <p:nvPr/>
        </p:nvGrpSpPr>
        <p:grpSpPr>
          <a:xfrm rot="0">
            <a:off x="3057827" y="2548417"/>
            <a:ext cx="12172347" cy="6846945"/>
            <a:chOff x="0" y="0"/>
            <a:chExt cx="5852160" cy="3291840"/>
          </a:xfrm>
        </p:grpSpPr>
        <p:sp>
          <p:nvSpPr>
            <p:cNvPr name="Freeform 6" id="6"/>
            <p:cNvSpPr/>
            <p:nvPr/>
          </p:nvSpPr>
          <p:spPr>
            <a:xfrm flipH="false" flipV="false" rot="0">
              <a:off x="147066" y="0"/>
              <a:ext cx="1771904" cy="1591691"/>
            </a:xfrm>
            <a:custGeom>
              <a:avLst/>
              <a:gdLst/>
              <a:ahLst/>
              <a:cxnLst/>
              <a:rect r="r" b="b" t="t" l="l"/>
              <a:pathLst>
                <a:path h="1591691" w="1771904">
                  <a:moveTo>
                    <a:pt x="1771904" y="1591691"/>
                  </a:moveTo>
                  <a:lnTo>
                    <a:pt x="0" y="1591691"/>
                  </a:lnTo>
                  <a:lnTo>
                    <a:pt x="0" y="0"/>
                  </a:lnTo>
                  <a:lnTo>
                    <a:pt x="1771904" y="0"/>
                  </a:lnTo>
                  <a:lnTo>
                    <a:pt x="1771904" y="1591691"/>
                  </a:lnTo>
                  <a:close/>
                </a:path>
              </a:pathLst>
            </a:custGeom>
            <a:blipFill>
              <a:blip r:embed="rId5"/>
              <a:stretch>
                <a:fillRect l="-31201" t="0" r="-31201" b="0"/>
              </a:stretch>
            </a:blipFill>
          </p:spPr>
        </p:sp>
        <p:sp>
          <p:nvSpPr>
            <p:cNvPr name="Freeform 7" id="7"/>
            <p:cNvSpPr/>
            <p:nvPr/>
          </p:nvSpPr>
          <p:spPr>
            <a:xfrm flipH="false" flipV="false" rot="0">
              <a:off x="2017395" y="0"/>
              <a:ext cx="1806448" cy="1591691"/>
            </a:xfrm>
            <a:custGeom>
              <a:avLst/>
              <a:gdLst/>
              <a:ahLst/>
              <a:cxnLst/>
              <a:rect r="r" b="b" t="t" l="l"/>
              <a:pathLst>
                <a:path h="1591691" w="1806448">
                  <a:moveTo>
                    <a:pt x="1806448" y="1591691"/>
                  </a:moveTo>
                  <a:lnTo>
                    <a:pt x="0" y="1591691"/>
                  </a:lnTo>
                  <a:lnTo>
                    <a:pt x="0" y="0"/>
                  </a:lnTo>
                  <a:lnTo>
                    <a:pt x="1806448" y="0"/>
                  </a:lnTo>
                  <a:lnTo>
                    <a:pt x="1806448" y="1591691"/>
                  </a:lnTo>
                  <a:close/>
                </a:path>
              </a:pathLst>
            </a:custGeom>
            <a:blipFill>
              <a:blip r:embed="rId6"/>
              <a:stretch>
                <a:fillRect l="-16125" t="0" r="-16125" b="0"/>
              </a:stretch>
            </a:blipFill>
          </p:spPr>
        </p:sp>
        <p:sp>
          <p:nvSpPr>
            <p:cNvPr name="Freeform 8" id="8"/>
            <p:cNvSpPr/>
            <p:nvPr/>
          </p:nvSpPr>
          <p:spPr>
            <a:xfrm flipH="false" flipV="false" rot="0">
              <a:off x="3924935" y="0"/>
              <a:ext cx="1793367" cy="1562735"/>
            </a:xfrm>
            <a:custGeom>
              <a:avLst/>
              <a:gdLst/>
              <a:ahLst/>
              <a:cxnLst/>
              <a:rect r="r" b="b" t="t" l="l"/>
              <a:pathLst>
                <a:path h="1562735" w="1793367">
                  <a:moveTo>
                    <a:pt x="1793367" y="1562735"/>
                  </a:moveTo>
                  <a:lnTo>
                    <a:pt x="0" y="1562735"/>
                  </a:lnTo>
                  <a:lnTo>
                    <a:pt x="0" y="0"/>
                  </a:lnTo>
                  <a:lnTo>
                    <a:pt x="1793367" y="0"/>
                  </a:lnTo>
                  <a:lnTo>
                    <a:pt x="1793367" y="1562735"/>
                  </a:lnTo>
                  <a:close/>
                </a:path>
              </a:pathLst>
            </a:custGeom>
            <a:blipFill>
              <a:blip r:embed="rId7"/>
              <a:stretch>
                <a:fillRect l="0" t="-7379" r="0" b="-7379"/>
              </a:stretch>
            </a:blipFill>
          </p:spPr>
        </p:sp>
        <p:sp>
          <p:nvSpPr>
            <p:cNvPr name="Freeform 9" id="9"/>
            <p:cNvSpPr/>
            <p:nvPr/>
          </p:nvSpPr>
          <p:spPr>
            <a:xfrm flipH="false" flipV="false" rot="0">
              <a:off x="157226" y="1699768"/>
              <a:ext cx="1783969" cy="1592072"/>
            </a:xfrm>
            <a:custGeom>
              <a:avLst/>
              <a:gdLst/>
              <a:ahLst/>
              <a:cxnLst/>
              <a:rect r="r" b="b" t="t" l="l"/>
              <a:pathLst>
                <a:path h="1592072" w="1783969">
                  <a:moveTo>
                    <a:pt x="1783969" y="1592072"/>
                  </a:moveTo>
                  <a:lnTo>
                    <a:pt x="0" y="1592072"/>
                  </a:lnTo>
                  <a:lnTo>
                    <a:pt x="0" y="0"/>
                  </a:lnTo>
                  <a:lnTo>
                    <a:pt x="1783969" y="0"/>
                  </a:lnTo>
                  <a:lnTo>
                    <a:pt x="1783969" y="1592072"/>
                  </a:lnTo>
                  <a:close/>
                </a:path>
              </a:pathLst>
            </a:custGeom>
            <a:blipFill>
              <a:blip r:embed="rId8"/>
              <a:stretch>
                <a:fillRect l="-48375" t="0" r="0" b="0"/>
              </a:stretch>
            </a:blipFill>
          </p:spPr>
        </p:sp>
        <p:sp>
          <p:nvSpPr>
            <p:cNvPr name="Freeform 10" id="10"/>
            <p:cNvSpPr/>
            <p:nvPr/>
          </p:nvSpPr>
          <p:spPr>
            <a:xfrm flipH="false" flipV="false" rot="0">
              <a:off x="2044065" y="1699768"/>
              <a:ext cx="1779778" cy="1592072"/>
            </a:xfrm>
            <a:custGeom>
              <a:avLst/>
              <a:gdLst/>
              <a:ahLst/>
              <a:cxnLst/>
              <a:rect r="r" b="b" t="t" l="l"/>
              <a:pathLst>
                <a:path h="1592072" w="1779778">
                  <a:moveTo>
                    <a:pt x="1779778" y="1592072"/>
                  </a:moveTo>
                  <a:lnTo>
                    <a:pt x="0" y="1592072"/>
                  </a:lnTo>
                  <a:lnTo>
                    <a:pt x="0" y="0"/>
                  </a:lnTo>
                  <a:lnTo>
                    <a:pt x="1779651" y="0"/>
                  </a:lnTo>
                  <a:lnTo>
                    <a:pt x="1779651" y="1592072"/>
                  </a:lnTo>
                  <a:close/>
                </a:path>
              </a:pathLst>
            </a:custGeom>
            <a:blipFill>
              <a:blip r:embed="rId9"/>
              <a:stretch>
                <a:fillRect l="-3009" t="0" r="-3009" b="0"/>
              </a:stretch>
            </a:blipFill>
          </p:spPr>
        </p:sp>
        <p:sp>
          <p:nvSpPr>
            <p:cNvPr name="Freeform 11" id="11"/>
            <p:cNvSpPr/>
            <p:nvPr/>
          </p:nvSpPr>
          <p:spPr>
            <a:xfrm flipH="false" flipV="false" rot="0">
              <a:off x="3924935" y="1679702"/>
              <a:ext cx="1786255" cy="1612138"/>
            </a:xfrm>
            <a:custGeom>
              <a:avLst/>
              <a:gdLst/>
              <a:ahLst/>
              <a:cxnLst/>
              <a:rect r="r" b="b" t="t" l="l"/>
              <a:pathLst>
                <a:path h="1612138" w="1786255">
                  <a:moveTo>
                    <a:pt x="1786255" y="1612138"/>
                  </a:moveTo>
                  <a:lnTo>
                    <a:pt x="0" y="1612138"/>
                  </a:lnTo>
                  <a:lnTo>
                    <a:pt x="0" y="0"/>
                  </a:lnTo>
                  <a:lnTo>
                    <a:pt x="1786255" y="0"/>
                  </a:lnTo>
                  <a:lnTo>
                    <a:pt x="1786255" y="1612138"/>
                  </a:lnTo>
                  <a:close/>
                </a:path>
              </a:pathLst>
            </a:custGeom>
            <a:blipFill>
              <a:blip r:embed="rId10"/>
              <a:stretch>
                <a:fillRect l="-30361" t="0" r="-30361" b="0"/>
              </a:stretch>
            </a:blipFill>
          </p:spPr>
        </p:sp>
        <p:sp>
          <p:nvSpPr>
            <p:cNvPr name="Freeform 12" id="12"/>
            <p:cNvSpPr/>
            <p:nvPr/>
          </p:nvSpPr>
          <p:spPr>
            <a:xfrm flipH="false" flipV="false" rot="0">
              <a:off x="0" y="0"/>
              <a:ext cx="5852160" cy="3291840"/>
            </a:xfrm>
            <a:custGeom>
              <a:avLst/>
              <a:gdLst/>
              <a:ahLst/>
              <a:cxnLst/>
              <a:rect r="r" b="b" t="t" l="l"/>
              <a:pathLst>
                <a:path h="3291840" w="5852160">
                  <a:moveTo>
                    <a:pt x="5852160" y="3291840"/>
                  </a:moveTo>
                  <a:lnTo>
                    <a:pt x="0" y="3291840"/>
                  </a:lnTo>
                  <a:lnTo>
                    <a:pt x="0" y="0"/>
                  </a:lnTo>
                  <a:lnTo>
                    <a:pt x="5852160" y="0"/>
                  </a:lnTo>
                  <a:lnTo>
                    <a:pt x="5852160" y="3291840"/>
                  </a:lnTo>
                  <a:close/>
                </a:path>
              </a:pathLst>
            </a:custGeom>
            <a:blipFill>
              <a:blip r:embed="rId11"/>
              <a:stretch>
                <a:fillRect l="0" t="0" r="0" b="0"/>
              </a:stretch>
            </a:blipFill>
          </p:spPr>
        </p:sp>
      </p:grpSp>
      <p:sp>
        <p:nvSpPr>
          <p:cNvPr name="TextBox 13" id="13"/>
          <p:cNvSpPr txBox="true"/>
          <p:nvPr/>
        </p:nvSpPr>
        <p:spPr>
          <a:xfrm rot="0">
            <a:off x="3475284" y="1055224"/>
            <a:ext cx="11337431" cy="725805"/>
          </a:xfrm>
          <a:prstGeom prst="rect">
            <a:avLst/>
          </a:prstGeom>
        </p:spPr>
        <p:txBody>
          <a:bodyPr anchor="t" rtlCol="false" tIns="0" lIns="0" bIns="0" rIns="0">
            <a:spAutoFit/>
          </a:bodyPr>
          <a:lstStyle/>
          <a:p>
            <a:pPr algn="ctr">
              <a:lnSpc>
                <a:spcPts val="5024"/>
              </a:lnSpc>
            </a:pPr>
            <a:r>
              <a:rPr lang="en-US" sz="6699">
                <a:solidFill>
                  <a:srgbClr val="2D1F13"/>
                </a:solidFill>
                <a:latin typeface="Bangers"/>
                <a:ea typeface="Bangers"/>
                <a:cs typeface="Bangers"/>
                <a:sym typeface="Bangers"/>
              </a:rPr>
              <a:t>ngôn ngữ lập trình và các thư viện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3D4331"/>
        </a:solidFill>
      </p:bgPr>
    </p:bg>
    <p:spTree>
      <p:nvGrpSpPr>
        <p:cNvPr id="1" name=""/>
        <p:cNvGrpSpPr/>
        <p:nvPr/>
      </p:nvGrpSpPr>
      <p:grpSpPr>
        <a:xfrm>
          <a:off x="0" y="0"/>
          <a:ext cx="0" cy="0"/>
          <a:chOff x="0" y="0"/>
          <a:chExt cx="0" cy="0"/>
        </a:xfrm>
      </p:grpSpPr>
      <p:sp>
        <p:nvSpPr>
          <p:cNvPr name="Freeform 2" id="2"/>
          <p:cNvSpPr/>
          <p:nvPr/>
        </p:nvSpPr>
        <p:spPr>
          <a:xfrm flipH="false" flipV="false" rot="116961">
            <a:off x="2264924" y="231248"/>
            <a:ext cx="13758151" cy="9510322"/>
          </a:xfrm>
          <a:custGeom>
            <a:avLst/>
            <a:gdLst/>
            <a:ahLst/>
            <a:cxnLst/>
            <a:rect r="r" b="b" t="t" l="l"/>
            <a:pathLst>
              <a:path h="9510322" w="13758151">
                <a:moveTo>
                  <a:pt x="0" y="0"/>
                </a:moveTo>
                <a:lnTo>
                  <a:pt x="13758152" y="0"/>
                </a:lnTo>
                <a:lnTo>
                  <a:pt x="13758152" y="9510322"/>
                </a:lnTo>
                <a:lnTo>
                  <a:pt x="0" y="9510322"/>
                </a:lnTo>
                <a:lnTo>
                  <a:pt x="0" y="0"/>
                </a:lnTo>
                <a:close/>
              </a:path>
            </a:pathLst>
          </a:custGeom>
          <a:blipFill>
            <a:blip r:embed="rId2"/>
            <a:stretch>
              <a:fillRect l="0" t="0" r="0" b="0"/>
            </a:stretch>
          </a:blipFill>
        </p:spPr>
      </p:sp>
      <p:sp>
        <p:nvSpPr>
          <p:cNvPr name="Freeform 3" id="3"/>
          <p:cNvSpPr/>
          <p:nvPr/>
        </p:nvSpPr>
        <p:spPr>
          <a:xfrm flipH="false" flipV="false" rot="0">
            <a:off x="-963786" y="501513"/>
            <a:ext cx="5505783" cy="10437502"/>
          </a:xfrm>
          <a:custGeom>
            <a:avLst/>
            <a:gdLst/>
            <a:ahLst/>
            <a:cxnLst/>
            <a:rect r="r" b="b" t="t" l="l"/>
            <a:pathLst>
              <a:path h="10437502" w="5505783">
                <a:moveTo>
                  <a:pt x="0" y="0"/>
                </a:moveTo>
                <a:lnTo>
                  <a:pt x="5505782" y="0"/>
                </a:lnTo>
                <a:lnTo>
                  <a:pt x="5505782" y="10437502"/>
                </a:lnTo>
                <a:lnTo>
                  <a:pt x="0" y="10437502"/>
                </a:lnTo>
                <a:lnTo>
                  <a:pt x="0" y="0"/>
                </a:lnTo>
                <a:close/>
              </a:path>
            </a:pathLst>
          </a:custGeom>
          <a:blipFill>
            <a:blip r:embed="rId3"/>
            <a:stretch>
              <a:fillRect l="0" t="0" r="0" b="0"/>
            </a:stretch>
          </a:blipFill>
        </p:spPr>
      </p:sp>
      <p:sp>
        <p:nvSpPr>
          <p:cNvPr name="Freeform 4" id="4"/>
          <p:cNvSpPr/>
          <p:nvPr/>
        </p:nvSpPr>
        <p:spPr>
          <a:xfrm flipH="true" flipV="false" rot="-260702">
            <a:off x="14877547" y="5487365"/>
            <a:ext cx="3242696" cy="5991124"/>
          </a:xfrm>
          <a:custGeom>
            <a:avLst/>
            <a:gdLst/>
            <a:ahLst/>
            <a:cxnLst/>
            <a:rect r="r" b="b" t="t" l="l"/>
            <a:pathLst>
              <a:path h="5991124" w="3242696">
                <a:moveTo>
                  <a:pt x="3242696" y="0"/>
                </a:moveTo>
                <a:lnTo>
                  <a:pt x="0" y="0"/>
                </a:lnTo>
                <a:lnTo>
                  <a:pt x="0" y="5991124"/>
                </a:lnTo>
                <a:lnTo>
                  <a:pt x="3242696" y="5991124"/>
                </a:lnTo>
                <a:lnTo>
                  <a:pt x="3242696" y="0"/>
                </a:lnTo>
                <a:close/>
              </a:path>
            </a:pathLst>
          </a:custGeom>
          <a:blipFill>
            <a:blip r:embed="rId4"/>
            <a:stretch>
              <a:fillRect l="0" t="0" r="0" b="0"/>
            </a:stretch>
          </a:blipFill>
        </p:spPr>
      </p:sp>
      <p:sp>
        <p:nvSpPr>
          <p:cNvPr name="TextBox 5" id="5"/>
          <p:cNvSpPr txBox="true"/>
          <p:nvPr/>
        </p:nvSpPr>
        <p:spPr>
          <a:xfrm rot="0">
            <a:off x="4018177" y="4618324"/>
            <a:ext cx="10251646" cy="1647825"/>
          </a:xfrm>
          <a:prstGeom prst="rect">
            <a:avLst/>
          </a:prstGeom>
        </p:spPr>
        <p:txBody>
          <a:bodyPr anchor="t" rtlCol="false" tIns="0" lIns="0" bIns="0" rIns="0">
            <a:spAutoFit/>
          </a:bodyPr>
          <a:lstStyle/>
          <a:p>
            <a:pPr algn="ctr">
              <a:lnSpc>
                <a:spcPts val="11250"/>
              </a:lnSpc>
            </a:pPr>
            <a:r>
              <a:rPr lang="en-US" sz="15000">
                <a:solidFill>
                  <a:srgbClr val="2D1F13"/>
                </a:solidFill>
                <a:latin typeface="Bangers"/>
                <a:ea typeface="Bangers"/>
                <a:cs typeface="Bangers"/>
                <a:sym typeface="Bangers"/>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DAGYhd5_MAg</dc:identifier>
  <dcterms:modified xsi:type="dcterms:W3CDTF">2011-08-01T06:04:30Z</dcterms:modified>
  <cp:revision>1</cp:revision>
  <dc:title>Nếu không biết về lịch sử, thì bạn chẳng biết gì cả.</dc:title>
</cp:coreProperties>
</file>

<file path=docProps/thumbnail.jpeg>
</file>